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55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manda Innes" initials="AI" lastIdx="2" clrIdx="0">
    <p:extLst>
      <p:ext uri="{19B8F6BF-5375-455C-9EA6-DF929625EA0E}">
        <p15:presenceInfo xmlns:p15="http://schemas.microsoft.com/office/powerpoint/2012/main" userId="S::Amanda.Innes@nationwide.co.uk::51941de8-72db-4399-9741-31436e9c679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114" d="100"/>
          <a:sy n="114" d="100"/>
        </p:scale>
        <p:origin x="36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181BCF-5FE8-4856-AA7A-01B4E236397E}" type="datetimeFigureOut">
              <a:rPr lang="en-GB" smtClean="0"/>
              <a:t>13/11/2023</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8E0BDD-E2CE-401D-940B-C614BAB17E95}" type="slidenum">
              <a:rPr lang="en-GB" smtClean="0"/>
              <a:t>‹#›</a:t>
            </a:fld>
            <a:endParaRPr lang="en-GB" dirty="0"/>
          </a:p>
        </p:txBody>
      </p:sp>
    </p:spTree>
    <p:extLst>
      <p:ext uri="{BB962C8B-B14F-4D97-AF65-F5344CB8AC3E}">
        <p14:creationId xmlns:p14="http://schemas.microsoft.com/office/powerpoint/2010/main" val="128980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E03B97-6595-4952-8A42-78D1E8C17DA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8320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NBS Blue Cover">
    <p:spTree>
      <p:nvGrpSpPr>
        <p:cNvPr id="1" name=""/>
        <p:cNvGrpSpPr/>
        <p:nvPr/>
      </p:nvGrpSpPr>
      <p:grpSpPr>
        <a:xfrm>
          <a:off x="0" y="0"/>
          <a:ext cx="0" cy="0"/>
          <a:chOff x="0" y="0"/>
          <a:chExt cx="0" cy="0"/>
        </a:xfrm>
      </p:grpSpPr>
      <p:sp>
        <p:nvSpPr>
          <p:cNvPr id="11" name="Rectangle 10"/>
          <p:cNvSpPr/>
          <p:nvPr userDrawn="1"/>
        </p:nvSpPr>
        <p:spPr>
          <a:xfrm>
            <a:off x="0" y="0"/>
            <a:ext cx="12192000"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22" name="Rounded Rectangle 21"/>
          <p:cNvSpPr/>
          <p:nvPr userDrawn="1"/>
        </p:nvSpPr>
        <p:spPr bwMode="auto">
          <a:xfrm>
            <a:off x="496599" y="3632215"/>
            <a:ext cx="7885404" cy="2872591"/>
          </a:xfrm>
          <a:prstGeom prst="roundRect">
            <a:avLst>
              <a:gd name="adj" fmla="val 2370"/>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p>
        </p:txBody>
      </p:sp>
      <p:sp>
        <p:nvSpPr>
          <p:cNvPr id="23" name="Title 1"/>
          <p:cNvSpPr>
            <a:spLocks noGrp="1"/>
          </p:cNvSpPr>
          <p:nvPr>
            <p:ph type="ctrTitle" idx="4294967295"/>
          </p:nvPr>
        </p:nvSpPr>
        <p:spPr>
          <a:xfrm>
            <a:off x="850208" y="4086347"/>
            <a:ext cx="6600473" cy="1194231"/>
          </a:xfrm>
        </p:spPr>
        <p:txBody>
          <a:bodyPr lIns="0" tIns="0" rIns="0" bIns="0" anchor="t">
            <a:noAutofit/>
          </a:bodyPr>
          <a:lstStyle>
            <a:lvl1pPr>
              <a:lnSpc>
                <a:spcPct val="90000"/>
              </a:lnSpc>
              <a:defRPr/>
            </a:lvl1pPr>
          </a:lstStyle>
          <a:p>
            <a:pPr algn="l">
              <a:lnSpc>
                <a:spcPct val="80000"/>
              </a:lnSpc>
              <a:defRPr/>
            </a:pPr>
            <a:r>
              <a:rPr lang="en-GB" altLang="en-US" sz="4000" b="1" dirty="0">
                <a:latin typeface="NBS Medium"/>
                <a:ea typeface="ＭＳ Ｐゴシック" panose="020B0600070205080204" pitchFamily="34" charset="-128"/>
                <a:cs typeface="NBS Medium"/>
              </a:rPr>
              <a:t>PowerPoint template</a:t>
            </a:r>
            <a:br>
              <a:rPr lang="en-GB" altLang="en-US" sz="4000" b="1" dirty="0">
                <a:latin typeface="NBS Medium"/>
                <a:ea typeface="ＭＳ Ｐゴシック" panose="020B0600070205080204" pitchFamily="34" charset="-128"/>
                <a:cs typeface="NBS Medium"/>
              </a:rPr>
            </a:br>
            <a:r>
              <a:rPr lang="en-GB" altLang="en-US" sz="4000" b="1" dirty="0">
                <a:latin typeface="NBS Medium"/>
                <a:ea typeface="ＭＳ Ｐゴシック" panose="020B0600070205080204" pitchFamily="34" charset="-128"/>
                <a:cs typeface="NBS Medium"/>
              </a:rPr>
              <a:t>for internal use</a:t>
            </a:r>
          </a:p>
        </p:txBody>
      </p:sp>
      <p:sp>
        <p:nvSpPr>
          <p:cNvPr id="24" name="Subtitle 2"/>
          <p:cNvSpPr>
            <a:spLocks noGrp="1"/>
          </p:cNvSpPr>
          <p:nvPr>
            <p:ph type="subTitle" idx="4294967295"/>
          </p:nvPr>
        </p:nvSpPr>
        <p:spPr>
          <a:xfrm>
            <a:off x="867135" y="5280563"/>
            <a:ext cx="6583540" cy="726264"/>
          </a:xfrm>
        </p:spPr>
        <p:txBody>
          <a:bodyPr lIns="0" tIns="46800" rIns="0" bIns="0" anchor="t" anchorCtr="0">
            <a:normAutofit/>
          </a:bodyPr>
          <a:lstStyle/>
          <a:p>
            <a:pPr algn="l">
              <a:lnSpc>
                <a:spcPct val="80000"/>
              </a:lnSpc>
              <a:buFont typeface="Arial" panose="020B0604020202020204" pitchFamily="34" charset="0"/>
              <a:buNone/>
              <a:defRPr/>
            </a:pPr>
            <a:r>
              <a:rPr lang="en-GB" altLang="en-US" sz="1600" dirty="0">
                <a:solidFill>
                  <a:schemeClr val="tx1"/>
                </a:solidFill>
                <a:latin typeface="NBS Light"/>
                <a:ea typeface="ＭＳ Ｐゴシック" panose="020B0600070205080204" pitchFamily="34" charset="-128"/>
                <a:cs typeface="NBS Light"/>
              </a:rPr>
              <a:t>Notes for guidance on template use</a:t>
            </a:r>
          </a:p>
        </p:txBody>
      </p:sp>
      <p:pic>
        <p:nvPicPr>
          <p:cNvPr id="9" name="Picture 8" descr="Nationwide BS Logo sRGB.png"/>
          <p:cNvPicPr>
            <a:picLocks noChangeAspect="1"/>
          </p:cNvPicPr>
          <p:nvPr userDrawn="1"/>
        </p:nvPicPr>
        <p:blipFill rotWithShape="1">
          <a:blip r:embed="rId2">
            <a:extLst>
              <a:ext uri="{28A0092B-C50C-407E-A947-70E740481C1C}">
                <a14:useLocalDpi xmlns:a14="http://schemas.microsoft.com/office/drawing/2010/main" val="0"/>
              </a:ext>
            </a:extLst>
          </a:blip>
          <a:srcRect l="9269" t="18961" r="9306" b="13632"/>
          <a:stretch/>
        </p:blipFill>
        <p:spPr>
          <a:xfrm>
            <a:off x="929220" y="3341688"/>
            <a:ext cx="1967997" cy="604456"/>
          </a:xfrm>
          <a:prstGeom prst="rect">
            <a:avLst/>
          </a:prstGeom>
        </p:spPr>
      </p:pic>
      <p:sp>
        <p:nvSpPr>
          <p:cNvPr id="17" name="Rounded Rectangle 16"/>
          <p:cNvSpPr/>
          <p:nvPr/>
        </p:nvSpPr>
        <p:spPr>
          <a:xfrm>
            <a:off x="929220" y="3341693"/>
            <a:ext cx="1967997" cy="382587"/>
          </a:xfrm>
          <a:prstGeom prst="roundRect">
            <a:avLst>
              <a:gd name="adj" fmla="val 13275"/>
            </a:avLst>
          </a:prstGeom>
          <a:noFill/>
          <a:ln w="6350" cmpd="sng">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594958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BS Front Cover 3 Light Blue">
    <p:spTree>
      <p:nvGrpSpPr>
        <p:cNvPr id="1" name=""/>
        <p:cNvGrpSpPr/>
        <p:nvPr/>
      </p:nvGrpSpPr>
      <p:grpSpPr>
        <a:xfrm>
          <a:off x="0" y="0"/>
          <a:ext cx="0" cy="0"/>
          <a:chOff x="0" y="0"/>
          <a:chExt cx="0" cy="0"/>
        </a:xfrm>
      </p:grpSpPr>
      <p:sp>
        <p:nvSpPr>
          <p:cNvPr id="18" name="Rectangle 17"/>
          <p:cNvSpPr/>
          <p:nvPr userDrawn="1"/>
        </p:nvSpPr>
        <p:spPr>
          <a:xfrm>
            <a:off x="0" y="0"/>
            <a:ext cx="12192000" cy="6858000"/>
          </a:xfrm>
          <a:prstGeom prst="rect">
            <a:avLst/>
          </a:prstGeom>
          <a:solidFill>
            <a:srgbClr val="82AED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19" name="Rounded Rectangle 18"/>
          <p:cNvSpPr/>
          <p:nvPr userDrawn="1"/>
        </p:nvSpPr>
        <p:spPr bwMode="auto">
          <a:xfrm>
            <a:off x="496599" y="3632215"/>
            <a:ext cx="7885404" cy="2872591"/>
          </a:xfrm>
          <a:prstGeom prst="roundRect">
            <a:avLst>
              <a:gd name="adj" fmla="val 2370"/>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p>
        </p:txBody>
      </p:sp>
      <p:sp>
        <p:nvSpPr>
          <p:cNvPr id="20" name="Title 1"/>
          <p:cNvSpPr>
            <a:spLocks noGrp="1"/>
          </p:cNvSpPr>
          <p:nvPr>
            <p:ph type="ctrTitle" idx="4294967295"/>
          </p:nvPr>
        </p:nvSpPr>
        <p:spPr>
          <a:xfrm>
            <a:off x="850208" y="4086347"/>
            <a:ext cx="6600473" cy="1194231"/>
          </a:xfrm>
        </p:spPr>
        <p:txBody>
          <a:bodyPr lIns="0" tIns="0" rIns="0" bIns="0" anchor="t">
            <a:noAutofit/>
          </a:bodyPr>
          <a:lstStyle>
            <a:lvl1pPr>
              <a:lnSpc>
                <a:spcPct val="90000"/>
              </a:lnSpc>
              <a:defRPr/>
            </a:lvl1pPr>
          </a:lstStyle>
          <a:p>
            <a:pPr algn="l">
              <a:lnSpc>
                <a:spcPct val="80000"/>
              </a:lnSpc>
              <a:defRPr/>
            </a:pPr>
            <a:r>
              <a:rPr lang="en-GB" altLang="en-US" sz="4000" b="1" dirty="0">
                <a:latin typeface="NBS Medium"/>
                <a:ea typeface="ＭＳ Ｐゴシック" panose="020B0600070205080204" pitchFamily="34" charset="-128"/>
                <a:cs typeface="NBS Medium"/>
              </a:rPr>
              <a:t>PowerPoint template</a:t>
            </a:r>
            <a:br>
              <a:rPr lang="en-GB" altLang="en-US" sz="4000" b="1" dirty="0">
                <a:latin typeface="NBS Medium"/>
                <a:ea typeface="ＭＳ Ｐゴシック" panose="020B0600070205080204" pitchFamily="34" charset="-128"/>
                <a:cs typeface="NBS Medium"/>
              </a:rPr>
            </a:br>
            <a:r>
              <a:rPr lang="en-GB" altLang="en-US" sz="4000" b="1" dirty="0">
                <a:latin typeface="NBS Medium"/>
                <a:ea typeface="ＭＳ Ｐゴシック" panose="020B0600070205080204" pitchFamily="34" charset="-128"/>
                <a:cs typeface="NBS Medium"/>
              </a:rPr>
              <a:t>for internal use</a:t>
            </a:r>
          </a:p>
        </p:txBody>
      </p:sp>
      <p:sp>
        <p:nvSpPr>
          <p:cNvPr id="21" name="Subtitle 2"/>
          <p:cNvSpPr>
            <a:spLocks noGrp="1"/>
          </p:cNvSpPr>
          <p:nvPr>
            <p:ph type="subTitle" idx="4294967295"/>
          </p:nvPr>
        </p:nvSpPr>
        <p:spPr>
          <a:xfrm>
            <a:off x="867135" y="5280563"/>
            <a:ext cx="6583540" cy="726264"/>
          </a:xfrm>
        </p:spPr>
        <p:txBody>
          <a:bodyPr lIns="0" tIns="0" rIns="0" bIns="0" anchor="t" anchorCtr="0">
            <a:normAutofit/>
          </a:bodyPr>
          <a:lstStyle/>
          <a:p>
            <a:pPr algn="l">
              <a:lnSpc>
                <a:spcPct val="80000"/>
              </a:lnSpc>
              <a:buFont typeface="Arial" panose="020B0604020202020204" pitchFamily="34" charset="0"/>
              <a:buNone/>
              <a:defRPr/>
            </a:pPr>
            <a:r>
              <a:rPr lang="en-GB" altLang="en-US" sz="1600" dirty="0">
                <a:solidFill>
                  <a:schemeClr val="tx1"/>
                </a:solidFill>
                <a:latin typeface="NBS Light"/>
                <a:ea typeface="ＭＳ Ｐゴシック" panose="020B0600070205080204" pitchFamily="34" charset="-128"/>
                <a:cs typeface="NBS Light"/>
              </a:rPr>
              <a:t>Notes for guidance on template use</a:t>
            </a:r>
          </a:p>
        </p:txBody>
      </p:sp>
      <p:pic>
        <p:nvPicPr>
          <p:cNvPr id="2" name="Picture 1" descr="Nationwide BS Logo sRGB.png"/>
          <p:cNvPicPr>
            <a:picLocks noChangeAspect="1"/>
          </p:cNvPicPr>
          <p:nvPr userDrawn="1"/>
        </p:nvPicPr>
        <p:blipFill rotWithShape="1">
          <a:blip r:embed="rId2">
            <a:extLst>
              <a:ext uri="{28A0092B-C50C-407E-A947-70E740481C1C}">
                <a14:useLocalDpi xmlns:a14="http://schemas.microsoft.com/office/drawing/2010/main" val="0"/>
              </a:ext>
            </a:extLst>
          </a:blip>
          <a:srcRect l="9269" t="18961" r="9306" b="13632"/>
          <a:stretch/>
        </p:blipFill>
        <p:spPr>
          <a:xfrm>
            <a:off x="929220" y="3341688"/>
            <a:ext cx="1967997" cy="604456"/>
          </a:xfrm>
          <a:prstGeom prst="rect">
            <a:avLst/>
          </a:prstGeom>
        </p:spPr>
      </p:pic>
    </p:spTree>
    <p:extLst>
      <p:ext uri="{BB962C8B-B14F-4D97-AF65-F5344CB8AC3E}">
        <p14:creationId xmlns:p14="http://schemas.microsoft.com/office/powerpoint/2010/main" val="1015051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BS Front Cover Print friendly">
    <p:spTree>
      <p:nvGrpSpPr>
        <p:cNvPr id="1" name=""/>
        <p:cNvGrpSpPr/>
        <p:nvPr/>
      </p:nvGrpSpPr>
      <p:grpSpPr>
        <a:xfrm>
          <a:off x="0" y="0"/>
          <a:ext cx="0" cy="0"/>
          <a:chOff x="0" y="0"/>
          <a:chExt cx="0" cy="0"/>
        </a:xfrm>
      </p:grpSpPr>
      <p:sp>
        <p:nvSpPr>
          <p:cNvPr id="7" name="Rounded Rectangle 6"/>
          <p:cNvSpPr/>
          <p:nvPr userDrawn="1"/>
        </p:nvSpPr>
        <p:spPr bwMode="auto">
          <a:xfrm>
            <a:off x="496599" y="3632215"/>
            <a:ext cx="7885404" cy="2872591"/>
          </a:xfrm>
          <a:prstGeom prst="roundRect">
            <a:avLst>
              <a:gd name="adj" fmla="val 2370"/>
            </a:avLst>
          </a:prstGeom>
          <a:solidFill>
            <a:srgbClr val="FFFFFF"/>
          </a:solidFill>
          <a:ln w="9525" cmpd="sng">
            <a:solidFill>
              <a:srgbClr val="004A8F"/>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p>
        </p:txBody>
      </p:sp>
      <p:sp>
        <p:nvSpPr>
          <p:cNvPr id="11" name="Title 1"/>
          <p:cNvSpPr>
            <a:spLocks noGrp="1"/>
          </p:cNvSpPr>
          <p:nvPr>
            <p:ph type="ctrTitle" idx="4294967295"/>
          </p:nvPr>
        </p:nvSpPr>
        <p:spPr>
          <a:xfrm>
            <a:off x="850208" y="4086347"/>
            <a:ext cx="6600473" cy="1194231"/>
          </a:xfrm>
        </p:spPr>
        <p:txBody>
          <a:bodyPr lIns="0" tIns="0" rIns="0" bIns="0" anchor="t">
            <a:noAutofit/>
          </a:bodyPr>
          <a:lstStyle/>
          <a:p>
            <a:pPr algn="l">
              <a:lnSpc>
                <a:spcPct val="80000"/>
              </a:lnSpc>
              <a:defRPr/>
            </a:pPr>
            <a:r>
              <a:rPr lang="en-GB" altLang="en-US" sz="4000" b="1" dirty="0">
                <a:latin typeface="NBS Medium"/>
                <a:ea typeface="ＭＳ Ｐゴシック" panose="020B0600070205080204" pitchFamily="34" charset="-128"/>
                <a:cs typeface="NBS Medium"/>
              </a:rPr>
              <a:t>PowerPoint template</a:t>
            </a:r>
            <a:br>
              <a:rPr lang="en-GB" altLang="en-US" sz="4000" b="1" dirty="0">
                <a:latin typeface="NBS Medium"/>
                <a:ea typeface="ＭＳ Ｐゴシック" panose="020B0600070205080204" pitchFamily="34" charset="-128"/>
                <a:cs typeface="NBS Medium"/>
              </a:rPr>
            </a:br>
            <a:r>
              <a:rPr lang="en-GB" altLang="en-US" sz="4000" b="1" dirty="0">
                <a:latin typeface="NBS Medium"/>
                <a:ea typeface="ＭＳ Ｐゴシック" panose="020B0600070205080204" pitchFamily="34" charset="-128"/>
                <a:cs typeface="NBS Medium"/>
              </a:rPr>
              <a:t>for internal use</a:t>
            </a:r>
          </a:p>
        </p:txBody>
      </p:sp>
      <p:sp>
        <p:nvSpPr>
          <p:cNvPr id="12" name="Subtitle 2"/>
          <p:cNvSpPr>
            <a:spLocks noGrp="1"/>
          </p:cNvSpPr>
          <p:nvPr>
            <p:ph type="subTitle" idx="4294967295"/>
          </p:nvPr>
        </p:nvSpPr>
        <p:spPr>
          <a:xfrm>
            <a:off x="867135" y="5280563"/>
            <a:ext cx="6583540" cy="726264"/>
          </a:xfrm>
        </p:spPr>
        <p:txBody>
          <a:bodyPr lIns="0" tIns="0" rIns="0" bIns="0" anchor="t" anchorCtr="0">
            <a:normAutofit/>
          </a:bodyPr>
          <a:lstStyle/>
          <a:p>
            <a:pPr algn="l">
              <a:lnSpc>
                <a:spcPct val="80000"/>
              </a:lnSpc>
              <a:buFont typeface="Arial" panose="020B0604020202020204" pitchFamily="34" charset="0"/>
              <a:buNone/>
              <a:defRPr/>
            </a:pPr>
            <a:r>
              <a:rPr lang="en-GB" altLang="en-US" sz="1600" dirty="0">
                <a:solidFill>
                  <a:schemeClr val="tx1"/>
                </a:solidFill>
                <a:latin typeface="NBS Light"/>
                <a:ea typeface="ＭＳ Ｐゴシック" panose="020B0600070205080204" pitchFamily="34" charset="-128"/>
                <a:cs typeface="NBS Light"/>
              </a:rPr>
              <a:t>Notes for guidance on template use</a:t>
            </a:r>
          </a:p>
        </p:txBody>
      </p:sp>
      <p:pic>
        <p:nvPicPr>
          <p:cNvPr id="9" name="Picture 8" descr="Nationwide BS Logo sRGB.png"/>
          <p:cNvPicPr>
            <a:picLocks noChangeAspect="1"/>
          </p:cNvPicPr>
          <p:nvPr userDrawn="1"/>
        </p:nvPicPr>
        <p:blipFill rotWithShape="1">
          <a:blip r:embed="rId2">
            <a:extLst>
              <a:ext uri="{28A0092B-C50C-407E-A947-70E740481C1C}">
                <a14:useLocalDpi xmlns:a14="http://schemas.microsoft.com/office/drawing/2010/main" val="0"/>
              </a:ext>
            </a:extLst>
          </a:blip>
          <a:srcRect l="9269" t="18961" r="9306" b="13632"/>
          <a:stretch/>
        </p:blipFill>
        <p:spPr>
          <a:xfrm>
            <a:off x="929220" y="3341688"/>
            <a:ext cx="1967997" cy="604456"/>
          </a:xfrm>
          <a:prstGeom prst="rect">
            <a:avLst/>
          </a:prstGeom>
        </p:spPr>
      </p:pic>
    </p:spTree>
    <p:extLst>
      <p:ext uri="{BB962C8B-B14F-4D97-AF65-F5344CB8AC3E}">
        <p14:creationId xmlns:p14="http://schemas.microsoft.com/office/powerpoint/2010/main" val="23885332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ext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75A245D-204C-3046-B1FF-80A9CC062FAF}" type="datetimeFigureOut">
              <a:rPr lang="en-US" smtClean="0"/>
              <a:t>11/13/2023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E9A4987-E228-4949-89FA-A71A39C61D9B}" type="slidenum">
              <a:rPr lang="en-US" smtClean="0"/>
              <a:t>‹#›</a:t>
            </a:fld>
            <a:endParaRPr lang="en-US" dirty="0"/>
          </a:p>
        </p:txBody>
      </p:sp>
      <p:sp>
        <p:nvSpPr>
          <p:cNvPr id="8" name="Title Placeholder 1"/>
          <p:cNvSpPr>
            <a:spLocks noGrp="1"/>
          </p:cNvSpPr>
          <p:nvPr>
            <p:ph type="title"/>
          </p:nvPr>
        </p:nvSpPr>
        <p:spPr>
          <a:xfrm>
            <a:off x="836087" y="593725"/>
            <a:ext cx="10746316" cy="625475"/>
          </a:xfrm>
          <a:prstGeom prst="rect">
            <a:avLst/>
          </a:prstGeom>
        </p:spPr>
        <p:txBody>
          <a:bodyPr vert="horz" lIns="0" tIns="0" rIns="91440" bIns="0" rtlCol="0" anchor="t">
            <a:normAutofit/>
          </a:bodyPr>
          <a:lstStyle/>
          <a:p>
            <a:r>
              <a:rPr lang="en-GB" dirty="0"/>
              <a:t>Click to edit Master title style</a:t>
            </a:r>
            <a:endParaRPr lang="en-US" dirty="0"/>
          </a:p>
        </p:txBody>
      </p:sp>
      <p:sp>
        <p:nvSpPr>
          <p:cNvPr id="9" name="Text Placeholder 2"/>
          <p:cNvSpPr>
            <a:spLocks noGrp="1"/>
          </p:cNvSpPr>
          <p:nvPr>
            <p:ph idx="1"/>
          </p:nvPr>
        </p:nvSpPr>
        <p:spPr>
          <a:xfrm>
            <a:off x="836087" y="1600206"/>
            <a:ext cx="10746316" cy="4525963"/>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 name="Rounded Rectangle 1"/>
          <p:cNvSpPr/>
          <p:nvPr userDrawn="1"/>
        </p:nvSpPr>
        <p:spPr>
          <a:xfrm>
            <a:off x="474135" y="355600"/>
            <a:ext cx="11269132" cy="6051550"/>
          </a:xfrm>
          <a:prstGeom prst="roundRect">
            <a:avLst>
              <a:gd name="adj" fmla="val 1117"/>
            </a:avLst>
          </a:prstGeom>
          <a:noFill/>
          <a:ln w="31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ln>
                <a:solidFill>
                  <a:schemeClr val="tx1"/>
                </a:solidFill>
              </a:ln>
            </a:endParaRPr>
          </a:p>
        </p:txBody>
      </p:sp>
      <p:pic>
        <p:nvPicPr>
          <p:cNvPr id="7" name="Picture 6"/>
          <p:cNvPicPr>
            <a:picLocks noChangeAspect="1"/>
          </p:cNvPicPr>
          <p:nvPr userDrawn="1"/>
        </p:nvPicPr>
        <p:blipFill>
          <a:blip r:embed="rId2"/>
          <a:stretch>
            <a:fillRect/>
          </a:stretch>
        </p:blipFill>
        <p:spPr>
          <a:xfrm>
            <a:off x="9525765" y="6146803"/>
            <a:ext cx="1869603" cy="554784"/>
          </a:xfrm>
          <a:prstGeom prst="rect">
            <a:avLst/>
          </a:prstGeom>
        </p:spPr>
      </p:pic>
    </p:spTree>
    <p:extLst>
      <p:ext uri="{BB962C8B-B14F-4D97-AF65-F5344CB8AC3E}">
        <p14:creationId xmlns:p14="http://schemas.microsoft.com/office/powerpoint/2010/main" val="931707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NBS Front Cover 3 Light Blue">
    <p:spTree>
      <p:nvGrpSpPr>
        <p:cNvPr id="1" name=""/>
        <p:cNvGrpSpPr/>
        <p:nvPr/>
      </p:nvGrpSpPr>
      <p:grpSpPr>
        <a:xfrm>
          <a:off x="0" y="0"/>
          <a:ext cx="0" cy="0"/>
          <a:chOff x="0" y="0"/>
          <a:chExt cx="0" cy="0"/>
        </a:xfrm>
      </p:grpSpPr>
      <p:sp>
        <p:nvSpPr>
          <p:cNvPr id="18" name="Rectangle 17"/>
          <p:cNvSpPr/>
          <p:nvPr userDrawn="1"/>
        </p:nvSpPr>
        <p:spPr>
          <a:xfrm>
            <a:off x="0" y="0"/>
            <a:ext cx="12192000" cy="6858000"/>
          </a:xfrm>
          <a:prstGeom prst="rect">
            <a:avLst/>
          </a:prstGeom>
          <a:solidFill>
            <a:srgbClr val="82AED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19" name="Rounded Rectangle 18"/>
          <p:cNvSpPr/>
          <p:nvPr userDrawn="1"/>
        </p:nvSpPr>
        <p:spPr bwMode="auto">
          <a:xfrm>
            <a:off x="496599" y="3632215"/>
            <a:ext cx="7885404" cy="2872591"/>
          </a:xfrm>
          <a:prstGeom prst="roundRect">
            <a:avLst>
              <a:gd name="adj" fmla="val 2370"/>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p>
        </p:txBody>
      </p:sp>
      <p:sp>
        <p:nvSpPr>
          <p:cNvPr id="20" name="Title 1"/>
          <p:cNvSpPr>
            <a:spLocks noGrp="1"/>
          </p:cNvSpPr>
          <p:nvPr>
            <p:ph type="ctrTitle" idx="4294967295"/>
          </p:nvPr>
        </p:nvSpPr>
        <p:spPr>
          <a:xfrm>
            <a:off x="850208" y="4086347"/>
            <a:ext cx="6600473" cy="1194231"/>
          </a:xfrm>
        </p:spPr>
        <p:txBody>
          <a:bodyPr lIns="0" tIns="0" rIns="0" bIns="0" anchor="t">
            <a:noAutofit/>
          </a:bodyPr>
          <a:lstStyle>
            <a:lvl1pPr>
              <a:lnSpc>
                <a:spcPct val="90000"/>
              </a:lnSpc>
              <a:defRPr/>
            </a:lvl1pPr>
          </a:lstStyle>
          <a:p>
            <a:pPr algn="l">
              <a:lnSpc>
                <a:spcPct val="80000"/>
              </a:lnSpc>
              <a:defRPr/>
            </a:pPr>
            <a:r>
              <a:rPr lang="en-GB" altLang="en-US" sz="4000" b="1" dirty="0">
                <a:latin typeface="NBS Medium"/>
                <a:ea typeface="ＭＳ Ｐゴシック" panose="020B0600070205080204" pitchFamily="34" charset="-128"/>
                <a:cs typeface="NBS Medium"/>
              </a:rPr>
              <a:t>PowerPoint template</a:t>
            </a:r>
            <a:br>
              <a:rPr lang="en-GB" altLang="en-US" sz="4000" b="1" dirty="0">
                <a:latin typeface="NBS Medium"/>
                <a:ea typeface="ＭＳ Ｐゴシック" panose="020B0600070205080204" pitchFamily="34" charset="-128"/>
                <a:cs typeface="NBS Medium"/>
              </a:rPr>
            </a:br>
            <a:r>
              <a:rPr lang="en-GB" altLang="en-US" sz="4000" b="1" dirty="0">
                <a:latin typeface="NBS Medium"/>
                <a:ea typeface="ＭＳ Ｐゴシック" panose="020B0600070205080204" pitchFamily="34" charset="-128"/>
                <a:cs typeface="NBS Medium"/>
              </a:rPr>
              <a:t>for internal use</a:t>
            </a:r>
          </a:p>
        </p:txBody>
      </p:sp>
      <p:sp>
        <p:nvSpPr>
          <p:cNvPr id="21" name="Subtitle 2"/>
          <p:cNvSpPr>
            <a:spLocks noGrp="1"/>
          </p:cNvSpPr>
          <p:nvPr>
            <p:ph type="subTitle" idx="4294967295"/>
          </p:nvPr>
        </p:nvSpPr>
        <p:spPr>
          <a:xfrm>
            <a:off x="867135" y="5280563"/>
            <a:ext cx="6583540" cy="726264"/>
          </a:xfrm>
        </p:spPr>
        <p:txBody>
          <a:bodyPr lIns="0" tIns="0" rIns="0" bIns="0" anchor="t" anchorCtr="0">
            <a:normAutofit/>
          </a:bodyPr>
          <a:lstStyle/>
          <a:p>
            <a:pPr algn="l">
              <a:lnSpc>
                <a:spcPct val="80000"/>
              </a:lnSpc>
              <a:buFont typeface="Arial" panose="020B0604020202020204" pitchFamily="34" charset="0"/>
              <a:buNone/>
              <a:defRPr/>
            </a:pPr>
            <a:r>
              <a:rPr lang="en-GB" altLang="en-US" sz="1600" dirty="0">
                <a:solidFill>
                  <a:schemeClr val="tx1"/>
                </a:solidFill>
                <a:latin typeface="NBS Light"/>
                <a:ea typeface="ＭＳ Ｐゴシック" panose="020B0600070205080204" pitchFamily="34" charset="-128"/>
                <a:cs typeface="NBS Light"/>
              </a:rPr>
              <a:t>Notes for guidance on template use</a:t>
            </a:r>
          </a:p>
        </p:txBody>
      </p:sp>
      <p:pic>
        <p:nvPicPr>
          <p:cNvPr id="2" name="Picture 1" descr="Nationwide BS Logo sRGB.png"/>
          <p:cNvPicPr>
            <a:picLocks noChangeAspect="1"/>
          </p:cNvPicPr>
          <p:nvPr userDrawn="1"/>
        </p:nvPicPr>
        <p:blipFill rotWithShape="1">
          <a:blip r:embed="rId2">
            <a:extLst>
              <a:ext uri="{28A0092B-C50C-407E-A947-70E740481C1C}">
                <a14:useLocalDpi xmlns:a14="http://schemas.microsoft.com/office/drawing/2010/main" val="0"/>
              </a:ext>
            </a:extLst>
          </a:blip>
          <a:srcRect l="9269" t="18961" r="9306" b="13632"/>
          <a:stretch/>
        </p:blipFill>
        <p:spPr>
          <a:xfrm>
            <a:off x="929220" y="3341688"/>
            <a:ext cx="1967997" cy="604456"/>
          </a:xfrm>
          <a:prstGeom prst="rect">
            <a:avLst/>
          </a:prstGeom>
        </p:spPr>
      </p:pic>
    </p:spTree>
    <p:extLst>
      <p:ext uri="{BB962C8B-B14F-4D97-AF65-F5344CB8AC3E}">
        <p14:creationId xmlns:p14="http://schemas.microsoft.com/office/powerpoint/2010/main" val="9144873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4213" y="4063485"/>
            <a:ext cx="6637867" cy="1285875"/>
          </a:xfrm>
          <a:prstGeom prst="rect">
            <a:avLst/>
          </a:prstGeom>
        </p:spPr>
        <p:txBody>
          <a:bodyPr vert="horz" lIns="0" tIns="0" rIns="0" bIns="0" rtlCol="0" anchor="t">
            <a:normAutofit/>
          </a:bodyPr>
          <a:lstStyle/>
          <a:p>
            <a:r>
              <a:rPr lang="en-GB" dirty="0"/>
              <a:t>Click to edit Master title style</a:t>
            </a:r>
            <a:endParaRPr lang="en-US" dirty="0"/>
          </a:p>
        </p:txBody>
      </p:sp>
      <p:sp>
        <p:nvSpPr>
          <p:cNvPr id="3" name="Text Placeholder 2"/>
          <p:cNvSpPr>
            <a:spLocks noGrp="1"/>
          </p:cNvSpPr>
          <p:nvPr>
            <p:ph type="body" idx="1"/>
          </p:nvPr>
        </p:nvSpPr>
        <p:spPr>
          <a:xfrm>
            <a:off x="812803" y="5283745"/>
            <a:ext cx="6660444" cy="727851"/>
          </a:xfrm>
          <a:prstGeom prst="rect">
            <a:avLst/>
          </a:prstGeom>
        </p:spPr>
        <p:txBody>
          <a:bodyPr vert="horz" lIns="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609600" y="6356364"/>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F43E3A-BB28-5F4A-AD06-4E4D3523E6A4}" type="datetimeFigureOut">
              <a:rPr lang="en-US" smtClean="0"/>
              <a:t>11/13/2023</a:t>
            </a:fld>
            <a:endParaRPr lang="en-US" dirty="0"/>
          </a:p>
        </p:txBody>
      </p:sp>
      <p:sp>
        <p:nvSpPr>
          <p:cNvPr id="5" name="Footer Placeholder 4"/>
          <p:cNvSpPr>
            <a:spLocks noGrp="1"/>
          </p:cNvSpPr>
          <p:nvPr>
            <p:ph type="ftr" sz="quarter" idx="3"/>
          </p:nvPr>
        </p:nvSpPr>
        <p:spPr>
          <a:xfrm>
            <a:off x="4165600" y="6356364"/>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64"/>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6A57C3-3BED-E04C-8CED-F9EC9F6E08F1}" type="slidenum">
              <a:rPr lang="en-US" smtClean="0"/>
              <a:t>‹#›</a:t>
            </a:fld>
            <a:endParaRPr lang="en-US" dirty="0"/>
          </a:p>
        </p:txBody>
      </p:sp>
    </p:spTree>
    <p:extLst>
      <p:ext uri="{BB962C8B-B14F-4D97-AF65-F5344CB8AC3E}">
        <p14:creationId xmlns:p14="http://schemas.microsoft.com/office/powerpoint/2010/main" val="30108045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lgn="l" defTabSz="457167" rtl="0" eaLnBrk="1" latinLnBrk="0" hangingPunct="1">
        <a:lnSpc>
          <a:spcPct val="90000"/>
        </a:lnSpc>
        <a:spcBef>
          <a:spcPct val="0"/>
        </a:spcBef>
        <a:buNone/>
        <a:defRPr sz="4000" b="1" kern="1200">
          <a:solidFill>
            <a:schemeClr val="tx1"/>
          </a:solidFill>
          <a:latin typeface="NBS Medium"/>
          <a:ea typeface="+mj-ea"/>
          <a:cs typeface="NBS Medium"/>
        </a:defRPr>
      </a:lvl1pPr>
    </p:titleStyle>
    <p:bodyStyle>
      <a:lvl1pPr marL="0" indent="0" algn="l" defTabSz="457167" rtl="0" eaLnBrk="1" latinLnBrk="0" hangingPunct="1">
        <a:lnSpc>
          <a:spcPct val="80000"/>
        </a:lnSpc>
        <a:spcBef>
          <a:spcPct val="20000"/>
        </a:spcBef>
        <a:buFont typeface="Arial"/>
        <a:buNone/>
        <a:defRPr sz="1600" b="0" i="0" kern="1200">
          <a:solidFill>
            <a:schemeClr val="tx1"/>
          </a:solidFill>
          <a:latin typeface="NBS Light"/>
          <a:ea typeface="+mn-ea"/>
          <a:cs typeface="NBS Light"/>
        </a:defRPr>
      </a:lvl1pPr>
      <a:lvl2pPr marL="742895" indent="-285730" algn="l" defTabSz="457167" rtl="0" eaLnBrk="1" latinLnBrk="0" hangingPunct="1">
        <a:spcBef>
          <a:spcPct val="20000"/>
        </a:spcBef>
        <a:buFont typeface="Arial"/>
        <a:buChar char="–"/>
        <a:defRPr sz="3200" kern="1200">
          <a:solidFill>
            <a:schemeClr val="tx1"/>
          </a:solidFill>
          <a:latin typeface="NBS Light"/>
          <a:ea typeface="+mn-ea"/>
          <a:cs typeface="NBS Light"/>
        </a:defRPr>
      </a:lvl2pPr>
      <a:lvl3pPr marL="1142914" indent="-228584" algn="l" defTabSz="457167" rtl="0" eaLnBrk="1" latinLnBrk="0" hangingPunct="1">
        <a:spcBef>
          <a:spcPct val="20000"/>
        </a:spcBef>
        <a:buFont typeface="Arial"/>
        <a:buChar char="•"/>
        <a:defRPr sz="2400" kern="1200">
          <a:solidFill>
            <a:schemeClr val="tx1"/>
          </a:solidFill>
          <a:latin typeface="+mn-lt"/>
          <a:ea typeface="+mn-ea"/>
          <a:cs typeface="+mn-cs"/>
        </a:defRPr>
      </a:lvl3pPr>
      <a:lvl4pPr marL="1600080" indent="-228584" algn="l" defTabSz="457167" rtl="0" eaLnBrk="1" latinLnBrk="0" hangingPunct="1">
        <a:spcBef>
          <a:spcPct val="20000"/>
        </a:spcBef>
        <a:buFont typeface="Arial"/>
        <a:buChar char="–"/>
        <a:defRPr sz="2000" kern="1200">
          <a:solidFill>
            <a:schemeClr val="tx1"/>
          </a:solidFill>
          <a:latin typeface="+mn-lt"/>
          <a:ea typeface="+mn-ea"/>
          <a:cs typeface="+mn-cs"/>
        </a:defRPr>
      </a:lvl4pPr>
      <a:lvl5pPr marL="2057247" indent="-228584" algn="l" defTabSz="457167" rtl="0" eaLnBrk="1" latinLnBrk="0" hangingPunct="1">
        <a:spcBef>
          <a:spcPct val="20000"/>
        </a:spcBef>
        <a:buFont typeface="Arial"/>
        <a:buChar char="»"/>
        <a:defRPr sz="2000" kern="1200">
          <a:solidFill>
            <a:schemeClr val="tx1"/>
          </a:solidFill>
          <a:latin typeface="+mn-lt"/>
          <a:ea typeface="+mn-ea"/>
          <a:cs typeface="+mn-cs"/>
        </a:defRPr>
      </a:lvl5pPr>
      <a:lvl6pPr marL="2514412" indent="-228584" algn="l" defTabSz="457167" rtl="0" eaLnBrk="1" latinLnBrk="0" hangingPunct="1">
        <a:spcBef>
          <a:spcPct val="20000"/>
        </a:spcBef>
        <a:buFont typeface="Arial"/>
        <a:buChar char="•"/>
        <a:defRPr sz="2000" kern="1200">
          <a:solidFill>
            <a:schemeClr val="tx1"/>
          </a:solidFill>
          <a:latin typeface="+mn-lt"/>
          <a:ea typeface="+mn-ea"/>
          <a:cs typeface="+mn-cs"/>
        </a:defRPr>
      </a:lvl6pPr>
      <a:lvl7pPr marL="2971578" indent="-228584" algn="l" defTabSz="457167" rtl="0" eaLnBrk="1" latinLnBrk="0" hangingPunct="1">
        <a:spcBef>
          <a:spcPct val="20000"/>
        </a:spcBef>
        <a:buFont typeface="Arial"/>
        <a:buChar char="•"/>
        <a:defRPr sz="2000" kern="1200">
          <a:solidFill>
            <a:schemeClr val="tx1"/>
          </a:solidFill>
          <a:latin typeface="+mn-lt"/>
          <a:ea typeface="+mn-ea"/>
          <a:cs typeface="+mn-cs"/>
        </a:defRPr>
      </a:lvl7pPr>
      <a:lvl8pPr marL="3428744" indent="-228584" algn="l" defTabSz="457167" rtl="0" eaLnBrk="1" latinLnBrk="0" hangingPunct="1">
        <a:spcBef>
          <a:spcPct val="20000"/>
        </a:spcBef>
        <a:buFont typeface="Arial"/>
        <a:buChar char="•"/>
        <a:defRPr sz="2000" kern="1200">
          <a:solidFill>
            <a:schemeClr val="tx1"/>
          </a:solidFill>
          <a:latin typeface="+mn-lt"/>
          <a:ea typeface="+mn-ea"/>
          <a:cs typeface="+mn-cs"/>
        </a:defRPr>
      </a:lvl8pPr>
      <a:lvl9pPr marL="3885910" indent="-228584" algn="l" defTabSz="457167"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67" rtl="0" eaLnBrk="1" latinLnBrk="0" hangingPunct="1">
        <a:defRPr sz="1800" kern="1200">
          <a:solidFill>
            <a:schemeClr val="tx1"/>
          </a:solidFill>
          <a:latin typeface="+mn-lt"/>
          <a:ea typeface="+mn-ea"/>
          <a:cs typeface="+mn-cs"/>
        </a:defRPr>
      </a:lvl1pPr>
      <a:lvl2pPr marL="457167" algn="l" defTabSz="457167" rtl="0" eaLnBrk="1" latinLnBrk="0" hangingPunct="1">
        <a:defRPr sz="1800" kern="1200">
          <a:solidFill>
            <a:schemeClr val="tx1"/>
          </a:solidFill>
          <a:latin typeface="+mn-lt"/>
          <a:ea typeface="+mn-ea"/>
          <a:cs typeface="+mn-cs"/>
        </a:defRPr>
      </a:lvl2pPr>
      <a:lvl3pPr marL="914332" algn="l" defTabSz="457167" rtl="0" eaLnBrk="1" latinLnBrk="0" hangingPunct="1">
        <a:defRPr sz="1800" kern="1200">
          <a:solidFill>
            <a:schemeClr val="tx1"/>
          </a:solidFill>
          <a:latin typeface="+mn-lt"/>
          <a:ea typeface="+mn-ea"/>
          <a:cs typeface="+mn-cs"/>
        </a:defRPr>
      </a:lvl3pPr>
      <a:lvl4pPr marL="1371498" algn="l" defTabSz="457167" rtl="0" eaLnBrk="1" latinLnBrk="0" hangingPunct="1">
        <a:defRPr sz="1800" kern="1200">
          <a:solidFill>
            <a:schemeClr val="tx1"/>
          </a:solidFill>
          <a:latin typeface="+mn-lt"/>
          <a:ea typeface="+mn-ea"/>
          <a:cs typeface="+mn-cs"/>
        </a:defRPr>
      </a:lvl4pPr>
      <a:lvl5pPr marL="1828664" algn="l" defTabSz="457167" rtl="0" eaLnBrk="1" latinLnBrk="0" hangingPunct="1">
        <a:defRPr sz="1800" kern="1200">
          <a:solidFill>
            <a:schemeClr val="tx1"/>
          </a:solidFill>
          <a:latin typeface="+mn-lt"/>
          <a:ea typeface="+mn-ea"/>
          <a:cs typeface="+mn-cs"/>
        </a:defRPr>
      </a:lvl5pPr>
      <a:lvl6pPr marL="2285830" algn="l" defTabSz="457167" rtl="0" eaLnBrk="1" latinLnBrk="0" hangingPunct="1">
        <a:defRPr sz="1800" kern="1200">
          <a:solidFill>
            <a:schemeClr val="tx1"/>
          </a:solidFill>
          <a:latin typeface="+mn-lt"/>
          <a:ea typeface="+mn-ea"/>
          <a:cs typeface="+mn-cs"/>
        </a:defRPr>
      </a:lvl6pPr>
      <a:lvl7pPr marL="2742994" algn="l" defTabSz="457167" rtl="0" eaLnBrk="1" latinLnBrk="0" hangingPunct="1">
        <a:defRPr sz="1800" kern="1200">
          <a:solidFill>
            <a:schemeClr val="tx1"/>
          </a:solidFill>
          <a:latin typeface="+mn-lt"/>
          <a:ea typeface="+mn-ea"/>
          <a:cs typeface="+mn-cs"/>
        </a:defRPr>
      </a:lvl7pPr>
      <a:lvl8pPr marL="3200160" algn="l" defTabSz="457167" rtl="0" eaLnBrk="1" latinLnBrk="0" hangingPunct="1">
        <a:defRPr sz="1800" kern="1200">
          <a:solidFill>
            <a:schemeClr val="tx1"/>
          </a:solidFill>
          <a:latin typeface="+mn-lt"/>
          <a:ea typeface="+mn-ea"/>
          <a:cs typeface="+mn-cs"/>
        </a:defRPr>
      </a:lvl8pPr>
      <a:lvl9pPr marL="3657327" algn="l" defTabSz="45716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716E3-E208-4DB0-AB2E-CDBA134AE96A}"/>
              </a:ext>
            </a:extLst>
          </p:cNvPr>
          <p:cNvSpPr>
            <a:spLocks noGrp="1"/>
          </p:cNvSpPr>
          <p:nvPr>
            <p:ph type="title"/>
          </p:nvPr>
        </p:nvSpPr>
        <p:spPr>
          <a:xfrm>
            <a:off x="836087" y="593725"/>
            <a:ext cx="10746316" cy="949849"/>
          </a:xfrm>
        </p:spPr>
        <p:txBody>
          <a:bodyPr>
            <a:normAutofit fontScale="90000"/>
          </a:bodyPr>
          <a:lstStyle/>
          <a:p>
            <a:r>
              <a:rPr lang="en-GB" sz="3600" dirty="0"/>
              <a:t>Strategic Plan </a:t>
            </a:r>
            <a:br>
              <a:rPr lang="en-GB" sz="3600" dirty="0"/>
            </a:br>
            <a:r>
              <a:rPr lang="en-GB" sz="1600" dirty="0">
                <a:solidFill>
                  <a:schemeClr val="bg1"/>
                </a:solidFill>
              </a:rPr>
              <a:t>j</a:t>
            </a:r>
            <a:br>
              <a:rPr lang="en-GB" sz="2700" dirty="0"/>
            </a:br>
            <a:r>
              <a:rPr lang="en-GB" sz="2700" dirty="0">
                <a:latin typeface="+mn-lt"/>
                <a:ea typeface="+mn-ea"/>
                <a:cs typeface="+mn-cs"/>
              </a:rPr>
              <a:t>T</a:t>
            </a:r>
            <a:r>
              <a:rPr lang="en-GB" sz="2700" b="1" i="0" u="none" strike="noStrike" kern="1200" baseline="0" dirty="0">
                <a:latin typeface="+mn-lt"/>
                <a:ea typeface="+mn-ea"/>
                <a:cs typeface="+mn-cs"/>
              </a:rPr>
              <a:t>he Trustee’s Strategic Plan sets out its aims and objectives for the Fund.  </a:t>
            </a:r>
            <a:br>
              <a:rPr lang="en-GB" sz="3600" b="1" i="0" u="none" strike="noStrike" kern="1200" baseline="0" dirty="0">
                <a:solidFill>
                  <a:schemeClr val="bg1"/>
                </a:solidFill>
                <a:latin typeface="+mn-lt"/>
                <a:ea typeface="+mn-ea"/>
                <a:cs typeface="+mn-cs"/>
              </a:rPr>
            </a:br>
            <a:endParaRPr lang="en-GB" sz="3600" dirty="0"/>
          </a:p>
        </p:txBody>
      </p:sp>
      <p:graphicFrame>
        <p:nvGraphicFramePr>
          <p:cNvPr id="7" name="Table 7">
            <a:extLst>
              <a:ext uri="{FF2B5EF4-FFF2-40B4-BE49-F238E27FC236}">
                <a16:creationId xmlns:a16="http://schemas.microsoft.com/office/drawing/2014/main" id="{544D07EC-AD60-451D-A8B0-AF37EA3F6531}"/>
              </a:ext>
            </a:extLst>
          </p:cNvPr>
          <p:cNvGraphicFramePr>
            <a:graphicFrameLocks noGrp="1"/>
          </p:cNvGraphicFramePr>
          <p:nvPr>
            <p:ph idx="1"/>
            <p:extLst>
              <p:ext uri="{D42A27DB-BD31-4B8C-83A1-F6EECF244321}">
                <p14:modId xmlns:p14="http://schemas.microsoft.com/office/powerpoint/2010/main" val="1019062037"/>
              </p:ext>
            </p:extLst>
          </p:nvPr>
        </p:nvGraphicFramePr>
        <p:xfrm>
          <a:off x="729843" y="1817406"/>
          <a:ext cx="10561738" cy="3830601"/>
        </p:xfrm>
        <a:graphic>
          <a:graphicData uri="http://schemas.openxmlformats.org/drawingml/2006/table">
            <a:tbl>
              <a:tblPr firstRow="1" bandRow="1">
                <a:tableStyleId>{073A0DAA-6AF3-43AB-8588-CEC1D06C72B9}</a:tableStyleId>
              </a:tblPr>
              <a:tblGrid>
                <a:gridCol w="1912689">
                  <a:extLst>
                    <a:ext uri="{9D8B030D-6E8A-4147-A177-3AD203B41FA5}">
                      <a16:colId xmlns:a16="http://schemas.microsoft.com/office/drawing/2014/main" val="2548984138"/>
                    </a:ext>
                  </a:extLst>
                </a:gridCol>
                <a:gridCol w="8649049">
                  <a:extLst>
                    <a:ext uri="{9D8B030D-6E8A-4147-A177-3AD203B41FA5}">
                      <a16:colId xmlns:a16="http://schemas.microsoft.com/office/drawing/2014/main" val="1699605175"/>
                    </a:ext>
                  </a:extLst>
                </a:gridCol>
              </a:tblGrid>
              <a:tr h="321599">
                <a:tc>
                  <a:txBody>
                    <a:bodyPr/>
                    <a:lstStyle/>
                    <a:p>
                      <a:r>
                        <a:rPr lang="en-GB" sz="1800" b="0" i="0" u="none" strike="noStrike" kern="1200" baseline="0" dirty="0">
                          <a:solidFill>
                            <a:schemeClr val="bg1"/>
                          </a:solidFill>
                          <a:latin typeface="+mn-lt"/>
                          <a:ea typeface="+mn-ea"/>
                          <a:cs typeface="+mn-cs"/>
                        </a:rPr>
                        <a:t>Aim</a:t>
                      </a:r>
                    </a:p>
                  </a:txBody>
                  <a:tcPr/>
                </a:tc>
                <a:tc>
                  <a:txBody>
                    <a:bodyPr/>
                    <a:lstStyle/>
                    <a:p>
                      <a:r>
                        <a:rPr lang="en-GB" sz="1800" b="0" dirty="0">
                          <a:solidFill>
                            <a:schemeClr val="bg1"/>
                          </a:solidFill>
                          <a:latin typeface="Calibri" panose="020F0502020204030204" pitchFamily="34" charset="0"/>
                        </a:rPr>
                        <a:t>Objectives</a:t>
                      </a:r>
                    </a:p>
                  </a:txBody>
                  <a:tcPr/>
                </a:tc>
                <a:extLst>
                  <a:ext uri="{0D108BD9-81ED-4DB2-BD59-A6C34878D82A}">
                    <a16:rowId xmlns:a16="http://schemas.microsoft.com/office/drawing/2014/main" val="2909501566"/>
                  </a:ext>
                </a:extLst>
              </a:tr>
              <a:tr h="2659321">
                <a:tc>
                  <a:txBody>
                    <a:bodyPr/>
                    <a:lstStyle/>
                    <a:p>
                      <a:endParaRPr lang="en-GB" sz="1200" dirty="0">
                        <a:solidFill>
                          <a:schemeClr val="bg1"/>
                        </a:solidFill>
                      </a:endParaRPr>
                    </a:p>
                    <a:p>
                      <a:endParaRPr lang="en-GB" sz="1600" dirty="0">
                        <a:solidFill>
                          <a:schemeClr val="bg1"/>
                        </a:solidFill>
                      </a:endParaRPr>
                    </a:p>
                    <a:p>
                      <a:r>
                        <a:rPr lang="en-GB" sz="1600" dirty="0">
                          <a:solidFill>
                            <a:schemeClr val="bg1"/>
                          </a:solidFill>
                        </a:rPr>
                        <a:t>For the Fund to be self-sufficient* and </a:t>
                      </a:r>
                      <a:r>
                        <a:rPr lang="en-GB" sz="1600" b="0" i="0" u="none" strike="noStrike" kern="1200" baseline="0" dirty="0">
                          <a:solidFill>
                            <a:schemeClr val="bg1"/>
                          </a:solidFill>
                          <a:latin typeface="+mn-lt"/>
                          <a:ea typeface="+mn-ea"/>
                          <a:cs typeface="+mn-cs"/>
                        </a:rPr>
                        <a:t>able to pay members’ benefit entitlements in full as they fall due. </a:t>
                      </a:r>
                    </a:p>
                    <a:p>
                      <a:endParaRPr lang="en-GB" sz="1600" b="0" i="0" u="none" strike="noStrike" kern="1200" baseline="0" dirty="0">
                        <a:solidFill>
                          <a:schemeClr val="bg1"/>
                        </a:solidFill>
                        <a:latin typeface="+mn-lt"/>
                        <a:ea typeface="+mn-ea"/>
                        <a:cs typeface="+mn-cs"/>
                      </a:endParaRPr>
                    </a:p>
                    <a:p>
                      <a:endParaRPr lang="en-GB" sz="1200" b="0" i="0" u="none" strike="noStrike" kern="1200" baseline="0" dirty="0">
                        <a:solidFill>
                          <a:schemeClr val="bg1"/>
                        </a:solidFill>
                        <a:latin typeface="+mn-lt"/>
                        <a:ea typeface="+mn-ea"/>
                        <a:cs typeface="+mn-cs"/>
                      </a:endParaRPr>
                    </a:p>
                  </a:txBody>
                  <a:tcPr>
                    <a:solidFill>
                      <a:schemeClr val="bg2">
                        <a:lumMod val="75000"/>
                      </a:schemeClr>
                    </a:solidFill>
                  </a:tcPr>
                </a:tc>
                <a:tc>
                  <a:txBody>
                    <a:bodyPr/>
                    <a:lstStyle/>
                    <a:p>
                      <a:pPr marL="0" marR="0" lvl="0" indent="0" algn="l" defTabSz="457167" rtl="0" eaLnBrk="1" fontAlgn="auto" latinLnBrk="0" hangingPunct="1">
                        <a:lnSpc>
                          <a:spcPct val="100000"/>
                        </a:lnSpc>
                        <a:spcBef>
                          <a:spcPts val="0"/>
                        </a:spcBef>
                        <a:spcAft>
                          <a:spcPts val="0"/>
                        </a:spcAft>
                        <a:buClrTx/>
                        <a:buSzTx/>
                        <a:buFontTx/>
                        <a:buNone/>
                        <a:tabLst/>
                        <a:defRPr/>
                      </a:pPr>
                      <a:r>
                        <a:rPr lang="en-GB" sz="1200" b="1" i="0" u="none" strike="noStrike" kern="1200" baseline="0" dirty="0">
                          <a:solidFill>
                            <a:schemeClr val="tx1"/>
                          </a:solidFill>
                          <a:latin typeface="+mn-lt"/>
                          <a:ea typeface="+mn-ea"/>
                          <a:cs typeface="+mn-cs"/>
                        </a:rPr>
                        <a:t>Governance</a:t>
                      </a:r>
                      <a:r>
                        <a:rPr lang="en-GB" sz="1200" b="0" i="0" u="none" strike="noStrike" kern="1200" baseline="0" dirty="0">
                          <a:solidFill>
                            <a:schemeClr val="tx1"/>
                          </a:solidFill>
                          <a:latin typeface="+mn-lt"/>
                          <a:ea typeface="+mn-ea"/>
                          <a:cs typeface="+mn-cs"/>
                        </a:rPr>
                        <a:t> – </a:t>
                      </a:r>
                      <a:r>
                        <a:rPr lang="en-GB" sz="1200" dirty="0">
                          <a:solidFill>
                            <a:schemeClr val="tx1"/>
                          </a:solidFill>
                        </a:rPr>
                        <a:t>The Trustee aims to deliver robust and effective governance arrangements that support the delivery of the Fund’s Strategic Plan in a cost-effective way, operating the Fund within relevant legal and regulatory requirements. The Fund will continue its focus on equality, diversity and inclusion, and compliance with new regulations, such as the Pensions Regulator’s new General Code of Practice. There will also be a continued emphasis on an integrated approach to the management of all aspects of risk.</a:t>
                      </a:r>
                      <a:endParaRPr lang="en-GB" sz="1200" b="0" i="0" u="none" strike="noStrike" kern="1200" baseline="0" dirty="0">
                        <a:solidFill>
                          <a:schemeClr val="tx1"/>
                        </a:solidFill>
                        <a:latin typeface="+mn-lt"/>
                        <a:ea typeface="+mn-ea"/>
                        <a:cs typeface="+mn-cs"/>
                      </a:endParaRPr>
                    </a:p>
                    <a:p>
                      <a:pPr marL="0" marR="0" lvl="0" indent="0" algn="l" defTabSz="457167" rtl="0" eaLnBrk="1" fontAlgn="auto" latinLnBrk="0" hangingPunct="1">
                        <a:lnSpc>
                          <a:spcPct val="100000"/>
                        </a:lnSpc>
                        <a:spcBef>
                          <a:spcPts val="0"/>
                        </a:spcBef>
                        <a:spcAft>
                          <a:spcPts val="0"/>
                        </a:spcAft>
                        <a:buClrTx/>
                        <a:buSzTx/>
                        <a:buFontTx/>
                        <a:buNone/>
                        <a:tabLst/>
                        <a:defRPr/>
                      </a:pPr>
                      <a:endParaRPr lang="en-GB" sz="1200" b="0" i="0" u="none" strike="noStrike" kern="1200" baseline="0" dirty="0">
                        <a:solidFill>
                          <a:schemeClr val="tx1"/>
                        </a:solidFill>
                        <a:latin typeface="+mn-lt"/>
                        <a:ea typeface="+mn-ea"/>
                        <a:cs typeface="+mn-cs"/>
                      </a:endParaRPr>
                    </a:p>
                    <a:p>
                      <a:pPr marL="0" marR="0" lvl="0" indent="0" algn="l" defTabSz="457167" rtl="0" eaLnBrk="1" fontAlgn="auto" latinLnBrk="0" hangingPunct="1">
                        <a:lnSpc>
                          <a:spcPct val="100000"/>
                        </a:lnSpc>
                        <a:spcBef>
                          <a:spcPts val="0"/>
                        </a:spcBef>
                        <a:spcAft>
                          <a:spcPts val="0"/>
                        </a:spcAft>
                        <a:buClrTx/>
                        <a:buSzTx/>
                        <a:buFontTx/>
                        <a:buNone/>
                        <a:tabLst/>
                        <a:defRPr/>
                      </a:pPr>
                      <a:r>
                        <a:rPr lang="en-GB" sz="1200" b="1" i="0" u="none" strike="noStrike" kern="1200" baseline="0" dirty="0">
                          <a:solidFill>
                            <a:schemeClr val="tx1"/>
                          </a:solidFill>
                          <a:latin typeface="+mn-lt"/>
                          <a:ea typeface="+mn-ea"/>
                          <a:cs typeface="+mn-cs"/>
                        </a:rPr>
                        <a:t>Investment and funding </a:t>
                      </a:r>
                      <a:r>
                        <a:rPr lang="en-GB" sz="1200" b="0" i="0" u="none" strike="noStrike" kern="1200" baseline="0" dirty="0">
                          <a:solidFill>
                            <a:schemeClr val="tx1"/>
                          </a:solidFill>
                          <a:latin typeface="+mn-lt"/>
                          <a:ea typeface="+mn-ea"/>
                          <a:cs typeface="+mn-cs"/>
                        </a:rPr>
                        <a:t>– The Trustee has set a funding target to be self-sufficient* and manages the assets of the Fund in a prudent way with the aim of meeting that objective by 2031. In particular, key risks such as interest rates, inflation and longevity will be monitored and managed as appropriate. The Fund will continue to have an emphasis on sustainability and good stewardship. </a:t>
                      </a:r>
                    </a:p>
                    <a:p>
                      <a:endParaRPr lang="en-GB" sz="1200" b="0" i="0" u="none" strike="noStrike" kern="1200" baseline="0" dirty="0">
                        <a:solidFill>
                          <a:schemeClr val="tx1"/>
                        </a:solidFill>
                        <a:latin typeface="+mn-lt"/>
                        <a:ea typeface="+mn-ea"/>
                        <a:cs typeface="+mn-cs"/>
                      </a:endParaRPr>
                    </a:p>
                    <a:p>
                      <a:r>
                        <a:rPr lang="en-GB" sz="1200" b="1" i="0" u="none" strike="noStrike" kern="1200" baseline="0" dirty="0">
                          <a:solidFill>
                            <a:schemeClr val="tx1"/>
                          </a:solidFill>
                          <a:latin typeface="+mn-lt"/>
                          <a:ea typeface="+mn-ea"/>
                          <a:cs typeface="+mn-cs"/>
                        </a:rPr>
                        <a:t>Operations</a:t>
                      </a:r>
                      <a:r>
                        <a:rPr lang="en-GB" sz="1200" b="0" i="0" u="none" strike="noStrike" kern="1200" baseline="0" dirty="0">
                          <a:solidFill>
                            <a:schemeClr val="tx1"/>
                          </a:solidFill>
                          <a:latin typeface="+mn-lt"/>
                          <a:ea typeface="+mn-ea"/>
                          <a:cs typeface="+mn-cs"/>
                        </a:rPr>
                        <a:t> – The Trustee aims to provide members with an effective, secure and efficient administration service, supported by clear and engaging communications about their benefit entitlements. The Fund will continue its focus on protecting members against pension scams, as well as cyber security and data protection. Other initiatives include the equalisation of Guaranteed Minimum Pensions (GMP) and connecting to pensions dashboards, which will provide members with a single source of information on their various pensions.</a:t>
                      </a:r>
                    </a:p>
                    <a:p>
                      <a:endParaRPr lang="en-GB" sz="1200" b="0" i="0" u="none" strike="noStrike" kern="1200" baseline="0" dirty="0">
                        <a:solidFill>
                          <a:schemeClr val="tx1"/>
                        </a:solidFill>
                        <a:latin typeface="+mn-lt"/>
                        <a:ea typeface="+mn-ea"/>
                        <a:cs typeface="+mn-cs"/>
                      </a:endParaRPr>
                    </a:p>
                  </a:txBody>
                  <a:tcPr/>
                </a:tc>
                <a:extLst>
                  <a:ext uri="{0D108BD9-81ED-4DB2-BD59-A6C34878D82A}">
                    <a16:rowId xmlns:a16="http://schemas.microsoft.com/office/drawing/2014/main" val="1934861805"/>
                  </a:ext>
                </a:extLst>
              </a:tr>
              <a:tr h="805520">
                <a:tc gridSpan="2">
                  <a:txBody>
                    <a:bodyPr/>
                    <a:lstStyle/>
                    <a:p>
                      <a:pPr algn="l"/>
                      <a:r>
                        <a:rPr lang="en-GB" sz="1200" b="0" i="0" u="none" strike="noStrike" kern="1200" baseline="0" dirty="0">
                          <a:solidFill>
                            <a:schemeClr val="tx1"/>
                          </a:solidFill>
                          <a:latin typeface="+mn-lt"/>
                          <a:ea typeface="+mn-ea"/>
                          <a:cs typeface="+mn-cs"/>
                        </a:rPr>
                        <a:t>* Self-sufficiency means that the Fund has enough assets to pay members’ benefits without the need for further contributions from the Society.</a:t>
                      </a:r>
                    </a:p>
                  </a:txBody>
                  <a:tcPr>
                    <a:solidFill>
                      <a:schemeClr val="bg1">
                        <a:lumMod val="85000"/>
                      </a:schemeClr>
                    </a:solidFill>
                  </a:tcPr>
                </a:tc>
                <a:tc hMerge="1">
                  <a:txBody>
                    <a:bodyPr/>
                    <a:lstStyle/>
                    <a:p>
                      <a:endParaRPr lang="en-GB" sz="1400" b="0" i="0" u="none" strike="noStrike" kern="1200" baseline="0" dirty="0">
                        <a:solidFill>
                          <a:schemeClr val="tx1"/>
                        </a:solidFill>
                        <a:latin typeface="+mn-lt"/>
                        <a:ea typeface="+mn-ea"/>
                        <a:cs typeface="+mn-cs"/>
                      </a:endParaRPr>
                    </a:p>
                  </a:txBody>
                  <a:tcPr/>
                </a:tc>
                <a:extLst>
                  <a:ext uri="{0D108BD9-81ED-4DB2-BD59-A6C34878D82A}">
                    <a16:rowId xmlns:a16="http://schemas.microsoft.com/office/drawing/2014/main" val="425857401"/>
                  </a:ext>
                </a:extLst>
              </a:tr>
            </a:tbl>
          </a:graphicData>
        </a:graphic>
      </p:graphicFrame>
    </p:spTree>
    <p:extLst>
      <p:ext uri="{BB962C8B-B14F-4D97-AF65-F5344CB8AC3E}">
        <p14:creationId xmlns:p14="http://schemas.microsoft.com/office/powerpoint/2010/main" val="2341025120"/>
      </p:ext>
    </p:extLst>
  </p:cSld>
  <p:clrMapOvr>
    <a:masterClrMapping/>
  </p:clrMapOvr>
</p:sld>
</file>

<file path=ppt/theme/theme1.xml><?xml version="1.0" encoding="utf-8"?>
<a:theme xmlns:a="http://schemas.openxmlformats.org/drawingml/2006/main" name="Title page master">
  <a:themeElements>
    <a:clrScheme name="Nationwide Official Colour Palette">
      <a:dk1>
        <a:srgbClr val="004A8F"/>
      </a:dk1>
      <a:lt1>
        <a:sysClr val="window" lastClr="FFFFFF"/>
      </a:lt1>
      <a:dk2>
        <a:srgbClr val="ED1C24"/>
      </a:dk2>
      <a:lt2>
        <a:srgbClr val="0077C8"/>
      </a:lt2>
      <a:accent1>
        <a:srgbClr val="E56A54"/>
      </a:accent1>
      <a:accent2>
        <a:srgbClr val="E0457B"/>
      </a:accent2>
      <a:accent3>
        <a:srgbClr val="FDDA24"/>
      </a:accent3>
      <a:accent4>
        <a:srgbClr val="582C83"/>
      </a:accent4>
      <a:accent5>
        <a:srgbClr val="84BD00"/>
      </a:accent5>
      <a:accent6>
        <a:srgbClr val="0000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1733</TotalTime>
  <Words>310</Words>
  <Application>Microsoft Office PowerPoint</Application>
  <PresentationFormat>Widescreen</PresentationFormat>
  <Paragraphs>13</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NBS Light</vt:lpstr>
      <vt:lpstr>NBS Medium</vt:lpstr>
      <vt:lpstr>Title page master</vt:lpstr>
      <vt:lpstr>Strategic Plan  j The Trustee’s Strategic Plan sets out its aims and objectives for the Fund.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 aims 2021-2026  For discussion V1 Draft</dc:title>
  <dc:creator>Vanessa Roberts</dc:creator>
  <cp:lastModifiedBy>Suzanne Smith</cp:lastModifiedBy>
  <cp:revision>37</cp:revision>
  <dcterms:created xsi:type="dcterms:W3CDTF">2021-07-23T13:47:19Z</dcterms:created>
  <dcterms:modified xsi:type="dcterms:W3CDTF">2023-11-13T11:00:43Z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bf5cfb1-7fd2-40da-ab9b-e730b8f47e1d_Enabled">
    <vt:lpwstr>true</vt:lpwstr>
  </property>
  <property fmtid="{D5CDD505-2E9C-101B-9397-08002B2CF9AE}" pid="3" name="MSIP_Label_cbf5cfb1-7fd2-40da-ab9b-e730b8f47e1d_SetDate">
    <vt:lpwstr>2021-07-23T14:21:31Z</vt:lpwstr>
  </property>
  <property fmtid="{D5CDD505-2E9C-101B-9397-08002B2CF9AE}" pid="4" name="MSIP_Label_cbf5cfb1-7fd2-40da-ab9b-e730b8f47e1d_Method">
    <vt:lpwstr>Privileged</vt:lpwstr>
  </property>
  <property fmtid="{D5CDD505-2E9C-101B-9397-08002B2CF9AE}" pid="5" name="MSIP_Label_cbf5cfb1-7fd2-40da-ab9b-e730b8f47e1d_Name">
    <vt:lpwstr>NBS Public - No Visible Label</vt:lpwstr>
  </property>
  <property fmtid="{D5CDD505-2E9C-101B-9397-08002B2CF9AE}" pid="6" name="MSIP_Label_cbf5cfb1-7fd2-40da-ab9b-e730b8f47e1d_SiteId">
    <vt:lpwstr>18ed93f5-e470-4996-b0ef-9554af985d50</vt:lpwstr>
  </property>
  <property fmtid="{D5CDD505-2E9C-101B-9397-08002B2CF9AE}" pid="7" name="MSIP_Label_cbf5cfb1-7fd2-40da-ab9b-e730b8f47e1d_ActionId">
    <vt:lpwstr>602478b2-f19e-49b0-9d91-a1db74403bc1</vt:lpwstr>
  </property>
  <property fmtid="{D5CDD505-2E9C-101B-9397-08002B2CF9AE}" pid="8" name="MSIP_Label_cbf5cfb1-7fd2-40da-ab9b-e730b8f47e1d_ContentBits">
    <vt:lpwstr>0</vt:lpwstr>
  </property>
</Properties>
</file>